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62" r:id="rId5"/>
    <p:sldId id="265" r:id="rId6"/>
    <p:sldId id="263" r:id="rId7"/>
    <p:sldId id="264" r:id="rId8"/>
    <p:sldId id="260" r:id="rId9"/>
    <p:sldId id="259" r:id="rId10"/>
    <p:sldId id="273" r:id="rId11"/>
    <p:sldId id="266" r:id="rId12"/>
    <p:sldId id="261" r:id="rId13"/>
    <p:sldId id="267" r:id="rId14"/>
    <p:sldId id="268" r:id="rId15"/>
    <p:sldId id="269" r:id="rId16"/>
    <p:sldId id="271" r:id="rId17"/>
    <p:sldId id="270" r:id="rId18"/>
    <p:sldId id="272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180"/>
    <p:restoredTop sz="87037"/>
  </p:normalViewPr>
  <p:slideViewPr>
    <p:cSldViewPr snapToGrid="0" snapToObjects="1">
      <p:cViewPr varScale="1">
        <p:scale>
          <a:sx n="97" d="100"/>
          <a:sy n="97" d="100"/>
        </p:scale>
        <p:origin x="40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DA137E-935F-CE42-BCC6-6DFD11AAAAB8}" type="datetimeFigureOut">
              <a:rPr lang="en-US" smtClean="0"/>
              <a:t>10/13/18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0AFED7-8084-4547-A2B6-49BBE6E09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5957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Sf is beautiful place</a:t>
            </a:r>
          </a:p>
          <a:p>
            <a:r>
              <a:rPr lang="en-US" dirty="0"/>
              <a:t>Everyone want to live here</a:t>
            </a:r>
          </a:p>
          <a:p>
            <a:r>
              <a:rPr lang="en-US" dirty="0"/>
              <a:t>Expensive</a:t>
            </a:r>
          </a:p>
          <a:p>
            <a:r>
              <a:rPr lang="en-US" dirty="0"/>
              <a:t>Not a lot of options </a:t>
            </a:r>
          </a:p>
          <a:p>
            <a:r>
              <a:rPr lang="en-US" dirty="0"/>
              <a:t>Vacancy rate is under 3%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0AFED7-8084-4547-A2B6-49BBE6E0909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0616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Decided to use </a:t>
            </a:r>
            <a:r>
              <a:rPr lang="en-US" dirty="0" err="1"/>
              <a:t>Craiglists</a:t>
            </a:r>
            <a:r>
              <a:rPr lang="en-US" dirty="0"/>
              <a:t> because of large selection, and relatively cheaper prices, as they are usually posted by owners and tenants.  For people who are more budget </a:t>
            </a:r>
            <a:r>
              <a:rPr lang="en-US" dirty="0" err="1"/>
              <a:t>conastrained</a:t>
            </a:r>
            <a:r>
              <a:rPr lang="en-US" dirty="0"/>
              <a:t>, and want to look for better deals</a:t>
            </a:r>
          </a:p>
          <a:p>
            <a:endParaRPr lang="en-US" dirty="0"/>
          </a:p>
          <a:p>
            <a:r>
              <a:rPr lang="en-US" dirty="0"/>
              <a:t>OUT of over 3000 listings that I scraped, there was only 763 unique listings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0AFED7-8084-4547-A2B6-49BBE6E0909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1158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Model is a linear regression model (non-regularization) </a:t>
            </a:r>
          </a:p>
          <a:p>
            <a:r>
              <a:rPr lang="en-US" sz="1200" dirty="0"/>
              <a:t>Tried using more advance models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Adding polynomials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Adjusting functional forms (looking at relationships non-linearly)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Regularization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200" dirty="0"/>
              <a:t>However, non of them improved the model (it actually reduce the R^2 by about .1) </a:t>
            </a:r>
          </a:p>
          <a:p>
            <a:r>
              <a:rPr lang="en-US" sz="1200" dirty="0"/>
              <a:t>MSE (23% of mean)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0AFED7-8084-4547-A2B6-49BBE6E0909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6521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Coeff</a:t>
            </a:r>
            <a:r>
              <a:rPr lang="en-US" dirty="0"/>
              <a:t> for laundry is $920 higher than anything else</a:t>
            </a:r>
          </a:p>
          <a:p>
            <a:endParaRPr lang="en-US" dirty="0"/>
          </a:p>
          <a:p>
            <a:r>
              <a:rPr lang="en-US" dirty="0"/>
              <a:t>Intercept is only $762</a:t>
            </a:r>
          </a:p>
          <a:p>
            <a:endParaRPr lang="en-US" dirty="0"/>
          </a:p>
          <a:p>
            <a:r>
              <a:rPr lang="en-US" dirty="0"/>
              <a:t>Pets and laundry on premise </a:t>
            </a:r>
            <a:r>
              <a:rPr lang="en-US" dirty="0" err="1"/>
              <a:t>coeff</a:t>
            </a:r>
            <a:r>
              <a:rPr lang="en-US" dirty="0"/>
              <a:t> is around $340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0AFED7-8084-4547-A2B6-49BBE6E0909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5749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Another reason for using Area as proxy  - </a:t>
            </a:r>
            <a:r>
              <a:rPr lang="en-US" dirty="0" err="1"/>
              <a:t>Coeff</a:t>
            </a:r>
            <a:r>
              <a:rPr lang="en-US" dirty="0"/>
              <a:t> for bed / bath are a little bit low </a:t>
            </a:r>
          </a:p>
          <a:p>
            <a:endParaRPr lang="en-US" dirty="0"/>
          </a:p>
          <a:p>
            <a:r>
              <a:rPr lang="en-US" dirty="0"/>
              <a:t>Larger amount of units in the 750 square ft and 950 square foot range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0AFED7-8084-4547-A2B6-49BBE6E0909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9551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 Area as a starting point OR if you need a 2bdrm or 3 </a:t>
            </a:r>
            <a:r>
              <a:rPr lang="en-US" dirty="0" err="1"/>
              <a:t>bdrm</a:t>
            </a:r>
            <a:r>
              <a:rPr lang="en-US" dirty="0"/>
              <a:t> go for a slightly smaller place or less bathrooms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0AFED7-8084-4547-A2B6-49BBE6E0909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4081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Tie current data to Buyout Prices</a:t>
            </a:r>
          </a:p>
          <a:p>
            <a:r>
              <a:rPr lang="en-US" dirty="0"/>
              <a:t>Require additional scraping to approximate # rooms, square footage, etc.</a:t>
            </a:r>
          </a:p>
          <a:p>
            <a:r>
              <a:rPr lang="en-US" dirty="0"/>
              <a:t>i.e. Zillow</a:t>
            </a:r>
          </a:p>
          <a:p>
            <a:r>
              <a:rPr lang="en-US" dirty="0"/>
              <a:t>take average rental prices based on bed/bath/area and zip code (from </a:t>
            </a:r>
            <a:r>
              <a:rPr lang="en-US" dirty="0" err="1"/>
              <a:t>craiglist</a:t>
            </a:r>
            <a:r>
              <a:rPr lang="en-US" dirty="0"/>
              <a:t> data), and append to the buyout listing 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0AFED7-8084-4547-A2B6-49BBE6E0909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6060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6AD6EE87-EBD5-4F12-A48A-63ACA297AC8F}" type="datetimeFigureOut">
              <a:rPr lang="en-US" dirty="0"/>
              <a:t>10/13/18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73815-2707-4475-8F1A-B873CB631BB4}" type="datetimeFigureOut">
              <a:rPr lang="en-US" dirty="0"/>
              <a:t>10/13/18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AFB99-0EAB-4182-AFF8-E214C82A68F6}" type="datetimeFigureOut">
              <a:rPr lang="en-US" dirty="0"/>
              <a:t>10/13/18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3794B-289A-4A80-97D7-111025398D45}" type="datetimeFigureOut">
              <a:rPr lang="en-US" dirty="0"/>
              <a:t>10/13/18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1015F-7CC6-4D0A-9D87-873EA4C304CC}" type="datetimeFigureOut">
              <a:rPr lang="en-US" dirty="0"/>
              <a:t>10/13/18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6A301-0538-44EC-B09D-202E1042A48B}" type="datetimeFigureOut">
              <a:rPr lang="en-US" dirty="0"/>
              <a:t>10/13/18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9574A-8875-45EF-8EA2-3CAA0F7ABC4C}" type="datetimeFigureOut">
              <a:rPr lang="en-US" dirty="0"/>
              <a:t>10/13/18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F4D4C-5367-4C26-9E2B-D8088D7FCA81}" type="datetimeFigureOut">
              <a:rPr lang="en-US" dirty="0"/>
              <a:t>10/13/18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91E96-98B0-4413-9547-46F3504108EF}" type="datetimeFigureOut">
              <a:rPr lang="en-US" dirty="0"/>
              <a:t>10/13/18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68B11-C5A8-448C-8CE9-B1A273C79CFC}" type="datetimeFigureOut">
              <a:rPr lang="en-US" dirty="0"/>
              <a:t>10/13/18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16CA0-919D-4A49-9C8A-62FDFB3A5183}" type="datetimeFigureOut">
              <a:rPr lang="en-US" dirty="0"/>
              <a:t>10/13/18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E5644-1E61-4311-A31E-84CB9C7AA8A9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90298CD5-6C1E-4009-B41F-6DF62E31D3BE}" type="datetimeFigureOut">
              <a:rPr lang="en-US" dirty="0"/>
              <a:pPr/>
              <a:t>10/13/18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huduser.gov/portal/publications/pdf/SanFranciscoCA-comp-16.pdf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7" Type="http://schemas.openxmlformats.org/officeDocument/2006/relationships/image" Target="../media/image7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tiff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CF529-CB57-E640-97AB-677E3390AF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/>
          <a:lstStyle/>
          <a:p>
            <a:r>
              <a:rPr lang="en-US" dirty="0"/>
              <a:t>Hacking the SF rental market</a:t>
            </a:r>
          </a:p>
        </p:txBody>
      </p:sp>
    </p:spTree>
    <p:extLst>
      <p:ext uri="{BB962C8B-B14F-4D97-AF65-F5344CB8AC3E}">
        <p14:creationId xmlns:p14="http://schemas.microsoft.com/office/powerpoint/2010/main" val="13698601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9AF3D1-F6FB-F74B-AE64-C1959E9BE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0738861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C75F4-DCE7-4A40-8AC3-88292B5F41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A95F64-8AA2-9245-BB8E-F8D070E203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8195" y="585216"/>
            <a:ext cx="4630713" cy="609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1337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C75F4-DCE7-4A40-8AC3-88292B5F41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28D9C93-A1B8-3E4D-AB9A-F664EF4B2E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84700" y="2084832"/>
            <a:ext cx="7102736" cy="4544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4272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2125B-59D9-C044-837B-75CF49EF8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A50B4D-A74C-1946-9BAC-89F60A8BA8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9214" y="2401956"/>
            <a:ext cx="5196586" cy="3962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0672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080C6-07D5-EC45-B3BE-76E31D4F1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CDB58D-20F7-1B42-BD45-D419D995EE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6600" y="585216"/>
            <a:ext cx="4927600" cy="576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9812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3FF563-EB99-2649-94A1-B4AA4D02B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CEA798-ECF1-7247-8B2C-5508286D24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950" y="2084832"/>
            <a:ext cx="8807450" cy="14554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5FA699A-82D5-4940-BAEE-CE953201FA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950" y="3717798"/>
            <a:ext cx="8743950" cy="291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6024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4B4AEF-13F5-FF41-AA9A-39EFD6F27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F48269-566C-1D4B-8557-22AFEAF7D5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39019"/>
            <a:ext cx="8890000" cy="19392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014B21D-DADD-B340-9985-A6059CA98C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300" y="3585634"/>
            <a:ext cx="8851900" cy="13878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5D2733E-B66F-354A-906A-E33EF16D01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9000" y="4973524"/>
            <a:ext cx="8788400" cy="1846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5919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4B4AEF-13F5-FF41-AA9A-39EFD6F27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116F81-2CA7-874E-9EE6-D0DC047A9A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128" y="2084832"/>
            <a:ext cx="10414000" cy="355681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3ACA3D9-9915-184B-960F-F384FC50EC68}"/>
              </a:ext>
            </a:extLst>
          </p:cNvPr>
          <p:cNvSpPr txBox="1"/>
          <p:nvPr/>
        </p:nvSpPr>
        <p:spPr>
          <a:xfrm>
            <a:off x="1024128" y="6159500"/>
            <a:ext cx="1822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Rent Cafe</a:t>
            </a:r>
          </a:p>
        </p:txBody>
      </p:sp>
    </p:spTree>
    <p:extLst>
      <p:ext uri="{BB962C8B-B14F-4D97-AF65-F5344CB8AC3E}">
        <p14:creationId xmlns:p14="http://schemas.microsoft.com/office/powerpoint/2010/main" val="2954948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EC6A4-D40C-F048-9351-8BD677AC5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AC4E8A-3113-D84F-A00F-442BF13986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Other Sources: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dirty="0">
                <a:hlinkClick r:id="rId2"/>
              </a:rPr>
              <a:t>https://www.huduser.gov/portal/publications/pdf/SanFranciscoCA-comp-16.pdf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87653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1AE71B-C11B-7E4C-A25C-3A9C71729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2E97D7-A226-F147-8BCC-B38985E59CC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60000"/>
          </a:blip>
          <a:stretch>
            <a:fillRect/>
          </a:stretch>
        </p:blipFill>
        <p:spPr>
          <a:xfrm>
            <a:off x="770963" y="2084832"/>
            <a:ext cx="10739719" cy="4253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5467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883B11-B438-544D-98D2-22F9F45D0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Analytics &amp; tools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E40ADE7-AD72-E041-9D61-1CB77FC5B6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61992" y="2522423"/>
            <a:ext cx="4369185" cy="3438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C823A86-FBBD-7D4B-AD05-3F1D2A025F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03776" y="1496557"/>
            <a:ext cx="2014380" cy="16277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98A1336-AA50-4B46-92FD-D8ADA68C27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1617" y="2895130"/>
            <a:ext cx="2865464" cy="19341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A580727-EFC9-C942-9AF2-F8B896427B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79893" y="3657122"/>
            <a:ext cx="2014380" cy="126801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0479720-C2CA-3840-8E02-3D967DA0CC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79893" y="5538525"/>
            <a:ext cx="2062146" cy="600298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09209E5-0179-9048-B5BE-AE228C781B10}"/>
              </a:ext>
            </a:extLst>
          </p:cNvPr>
          <p:cNvCxnSpPr>
            <a:cxnSpLocks/>
          </p:cNvCxnSpPr>
          <p:nvPr/>
        </p:nvCxnSpPr>
        <p:spPr>
          <a:xfrm flipV="1">
            <a:off x="8191500" y="2425699"/>
            <a:ext cx="975360" cy="69088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7C4F8FB-E825-EF4D-8233-B46937A5131D}"/>
              </a:ext>
            </a:extLst>
          </p:cNvPr>
          <p:cNvCxnSpPr>
            <a:cxnSpLocks/>
          </p:cNvCxnSpPr>
          <p:nvPr/>
        </p:nvCxnSpPr>
        <p:spPr>
          <a:xfrm>
            <a:off x="8191500" y="4925139"/>
            <a:ext cx="975360" cy="713661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39A44F6-148D-C14B-A238-21BF3E72B3C6}"/>
              </a:ext>
            </a:extLst>
          </p:cNvPr>
          <p:cNvCxnSpPr>
            <a:cxnSpLocks/>
          </p:cNvCxnSpPr>
          <p:nvPr/>
        </p:nvCxnSpPr>
        <p:spPr>
          <a:xfrm>
            <a:off x="8356600" y="4114840"/>
            <a:ext cx="776775" cy="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86948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839521-CC65-8840-8740-AAA18593B9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Analytics &amp;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EBCFAB-8B3C-C34B-8050-08A2FDB01F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9" y="2286000"/>
            <a:ext cx="9458814" cy="4023360"/>
          </a:xfrm>
        </p:spPr>
        <p:txBody>
          <a:bodyPr>
            <a:normAutofit/>
          </a:bodyPr>
          <a:lstStyle/>
          <a:p>
            <a:r>
              <a:rPr lang="en-US" sz="3600" dirty="0"/>
              <a:t>Linear Regression</a:t>
            </a:r>
          </a:p>
          <a:p>
            <a:r>
              <a:rPr lang="en-US" sz="3600" dirty="0"/>
              <a:t>R-Squared = </a:t>
            </a:r>
            <a:r>
              <a:rPr lang="en-US" sz="3600" b="1" dirty="0"/>
              <a:t>.54</a:t>
            </a:r>
          </a:p>
          <a:p>
            <a:r>
              <a:rPr lang="en-US" sz="3600" dirty="0"/>
              <a:t>MSE = </a:t>
            </a:r>
            <a:r>
              <a:rPr lang="en-US" sz="3600" b="1" dirty="0"/>
              <a:t>$852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700115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50DB9A-BDC0-724E-90AD-A16D8276B6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679160-0468-7F4A-8B84-6AEFA9B7CF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8106" y="734785"/>
            <a:ext cx="6968058" cy="590018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E3765A5-75F2-1949-95FB-2E5EF80EFB89}"/>
              </a:ext>
            </a:extLst>
          </p:cNvPr>
          <p:cNvSpPr/>
          <p:nvPr/>
        </p:nvSpPr>
        <p:spPr>
          <a:xfrm>
            <a:off x="5565160" y="734785"/>
            <a:ext cx="3094746" cy="3200401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F48672-142E-B345-980B-4744B61077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47" t="1242" r="39132" b="45849"/>
          <a:stretch/>
        </p:blipFill>
        <p:spPr>
          <a:xfrm>
            <a:off x="2168623" y="1310134"/>
            <a:ext cx="6793074" cy="525010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D59156D-F0F0-2546-A419-1D39CABAF8CD}"/>
              </a:ext>
            </a:extLst>
          </p:cNvPr>
          <p:cNvSpPr/>
          <p:nvPr/>
        </p:nvSpPr>
        <p:spPr>
          <a:xfrm>
            <a:off x="2136951" y="3460377"/>
            <a:ext cx="4712083" cy="862158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54DF540-2C8B-834E-8618-3B759A1B1B64}"/>
              </a:ext>
            </a:extLst>
          </p:cNvPr>
          <p:cNvSpPr/>
          <p:nvPr/>
        </p:nvSpPr>
        <p:spPr>
          <a:xfrm>
            <a:off x="2168623" y="5047453"/>
            <a:ext cx="2457166" cy="1512784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4172049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1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4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FD4AB-0A05-4A45-8253-3CED72579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738D029-D854-B54C-9CAF-C6E9C9DFFC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97117" y="1955145"/>
            <a:ext cx="6848522" cy="4503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2374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1F1F2B-4857-D94B-8BC6-A8E21C94B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DDCA80-D556-8C49-BFD0-D2B653FD5A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560" y="2421218"/>
            <a:ext cx="5259934" cy="34461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004AFF1-8564-394A-A3EE-74D7355C42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6606" y="2421218"/>
            <a:ext cx="5156200" cy="337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7039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583B3D-A02D-1845-8C63-750232F05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8667BD-6085-D546-A7B3-68C94F3C14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9720073" cy="4023360"/>
          </a:xfrm>
        </p:spPr>
        <p:txBody>
          <a:bodyPr/>
          <a:lstStyle/>
          <a:p>
            <a:pPr>
              <a:buFont typeface="Wingdings" pitchFamily="2" charset="2"/>
              <a:buChar char="§"/>
            </a:pPr>
            <a:r>
              <a:rPr lang="en-US" sz="3000" dirty="0"/>
              <a:t> Use </a:t>
            </a:r>
            <a:r>
              <a:rPr lang="en-US" sz="3000" b="1" dirty="0"/>
              <a:t>Area</a:t>
            </a:r>
            <a:r>
              <a:rPr lang="en-US" sz="3000" dirty="0"/>
              <a:t> (SF) as proxy </a:t>
            </a:r>
          </a:p>
          <a:p>
            <a:pPr>
              <a:buFont typeface="Wingdings" pitchFamily="2" charset="2"/>
              <a:buChar char="§"/>
            </a:pPr>
            <a:r>
              <a:rPr lang="en-US" sz="3000" dirty="0"/>
              <a:t> Look for laundry on premise, </a:t>
            </a:r>
            <a:r>
              <a:rPr lang="en-US" sz="3000" b="1" dirty="0"/>
              <a:t>NOT</a:t>
            </a:r>
            <a:r>
              <a:rPr lang="en-US" sz="3000" dirty="0"/>
              <a:t> in unit</a:t>
            </a:r>
          </a:p>
          <a:p>
            <a:pPr>
              <a:buFont typeface="Wingdings" pitchFamily="2" charset="2"/>
              <a:buChar char="§"/>
            </a:pPr>
            <a:r>
              <a:rPr lang="en-US" sz="3000" dirty="0"/>
              <a:t> Look for places that do not allow pets </a:t>
            </a:r>
            <a:r>
              <a:rPr lang="en-US" sz="3000" b="1" dirty="0"/>
              <a:t>IF</a:t>
            </a:r>
            <a:r>
              <a:rPr lang="en-US" sz="3000" dirty="0"/>
              <a:t> you don’t have any </a:t>
            </a:r>
          </a:p>
          <a:p>
            <a:pPr>
              <a:buFont typeface="Wingdings" pitchFamily="2" charset="2"/>
              <a:buChar char="§"/>
            </a:pPr>
            <a:r>
              <a:rPr lang="en-US" sz="3000" dirty="0"/>
              <a:t> Furnished Units / Available Parking </a:t>
            </a:r>
            <a:r>
              <a:rPr lang="en-US" sz="3000" b="1" dirty="0"/>
              <a:t>NOT</a:t>
            </a:r>
            <a:r>
              <a:rPr lang="en-US" sz="3000" dirty="0"/>
              <a:t> major factor</a:t>
            </a:r>
            <a:r>
              <a:rPr lang="en-US" sz="2400" dirty="0"/>
              <a:t>    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42614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70B814-2AA7-2B4B-A10D-9FEDAB6574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Improvements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AE2360-5FE8-C942-8E02-528B4223E5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sz="3600" dirty="0"/>
              <a:t>Add More Data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3600" dirty="0"/>
              <a:t>Add Location As Categorical Features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3600" dirty="0"/>
              <a:t>Add Time Series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3600" dirty="0"/>
              <a:t>Tenant Buyout Prediction Model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6192327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864</TotalTime>
  <Words>385</Words>
  <Application>Microsoft Macintosh PowerPoint</Application>
  <PresentationFormat>Widescreen</PresentationFormat>
  <Paragraphs>67</Paragraphs>
  <Slides>18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Arial</vt:lpstr>
      <vt:lpstr>Calibri</vt:lpstr>
      <vt:lpstr>Tw Cen MT</vt:lpstr>
      <vt:lpstr>Tw Cen MT Condensed</vt:lpstr>
      <vt:lpstr>Wingdings</vt:lpstr>
      <vt:lpstr>Wingdings 3</vt:lpstr>
      <vt:lpstr>Integral</vt:lpstr>
      <vt:lpstr>Hacking the SF rental market</vt:lpstr>
      <vt:lpstr>Introduction </vt:lpstr>
      <vt:lpstr>Analytics &amp; tools</vt:lpstr>
      <vt:lpstr>Analytics &amp; tools</vt:lpstr>
      <vt:lpstr>Results</vt:lpstr>
      <vt:lpstr>Results</vt:lpstr>
      <vt:lpstr>Results</vt:lpstr>
      <vt:lpstr>Conclusion </vt:lpstr>
      <vt:lpstr>Future Improvements</vt:lpstr>
      <vt:lpstr>Questions?</vt:lpstr>
      <vt:lpstr>Appendix</vt:lpstr>
      <vt:lpstr>Appendix</vt:lpstr>
      <vt:lpstr>Appendix</vt:lpstr>
      <vt:lpstr>Appendix</vt:lpstr>
      <vt:lpstr>Appendix</vt:lpstr>
      <vt:lpstr>Appendix</vt:lpstr>
      <vt:lpstr>Appendix</vt:lpstr>
      <vt:lpstr>APPENDIX </vt:lpstr>
    </vt:vector>
  </TitlesOfParts>
  <Company/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Hacking the SF rental market</dc:title>
  <dc:creator/>
  <cp:lastModifiedBy/>
  <cp:revision>17</cp:revision>
  <dcterms:created xsi:type="dcterms:W3CDTF">2018-10-12T07:08:39Z</dcterms:created>
  <dcterms:modified xsi:type="dcterms:W3CDTF">2018-10-14T03:38:37Z</dcterms:modified>
</cp:coreProperties>
</file>